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306" r:id="rId6"/>
    <p:sldId id="309" r:id="rId7"/>
    <p:sldId id="314" r:id="rId8"/>
    <p:sldId id="317" r:id="rId9"/>
    <p:sldId id="319" r:id="rId10"/>
    <p:sldId id="318" r:id="rId11"/>
    <p:sldId id="313" r:id="rId12"/>
    <p:sldId id="305" r:id="rId13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C10065"/>
    <a:srgbClr val="CC006A"/>
    <a:srgbClr val="404140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6" autoAdjust="0"/>
    <p:restoredTop sz="95994" autoAdjust="0"/>
  </p:normalViewPr>
  <p:slideViewPr>
    <p:cSldViewPr snapToGrid="0" snapToObjects="1">
      <p:cViewPr>
        <p:scale>
          <a:sx n="100" d="100"/>
          <a:sy n="100" d="100"/>
        </p:scale>
        <p:origin x="810" y="72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Goes Here.”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1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FE4-8E31-441F-AF3A-0E8E12A72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700411"/>
            <a:ext cx="10363200" cy="22775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DC4D8-A78C-4033-AE2E-B16E1E347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633058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55FDA-D89A-4D2A-8C98-00E31B74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DA61-7A5A-4951-993F-E5EBE04645CB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461A7-8AE7-419B-8AC5-7A12D9AB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2CFEE-DC3C-4B67-AB22-42B61C83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0073-6176-4107-B92C-9CE91601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  <p:sldLayoutId id="2147483693" r:id="rId2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99614" rtl="0" eaLnBrk="1" latinLnBrk="0" hangingPunct="1">
        <a:spcBef>
          <a:spcPct val="0"/>
        </a:spcBef>
        <a:buNone/>
        <a:defRPr sz="5400" b="0" i="0" kern="1200">
          <a:solidFill>
            <a:schemeClr val="tx2"/>
          </a:solidFill>
          <a:latin typeface="Vitesse Light" charset="0"/>
          <a:ea typeface="Vitesse Light" charset="0"/>
          <a:cs typeface="Vitesse Light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lar_cage_card_requests@Mail.Colostate.edu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eganR.Fritz@colostate.edu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6B3D64-E224-4331-95F4-B32284B6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84" y="187233"/>
            <a:ext cx="10188556" cy="1118515"/>
          </a:xfrm>
        </p:spPr>
        <p:txBody>
          <a:bodyPr/>
          <a:lstStyle/>
          <a:p>
            <a:r>
              <a:rPr lang="en-US" sz="6600" dirty="0"/>
              <a:t>Breeding Setup Requests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BD5944-A8FB-4BB0-A9BF-C5B8711242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5281" y="1531063"/>
            <a:ext cx="11547037" cy="4904804"/>
          </a:xfrm>
        </p:spPr>
        <p:txBody>
          <a:bodyPr/>
          <a:lstStyle/>
          <a:p>
            <a:pPr algn="l"/>
            <a:r>
              <a:rPr lang="en-US" sz="2800" dirty="0"/>
              <a:t>The Breeding Setup request should be used to: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Request a new cage card for a newly established breeding pair you have created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Request a new cage card for a new cage that was created when multiple cages were combined</a:t>
            </a:r>
          </a:p>
          <a:p>
            <a:pPr algn="l"/>
            <a:r>
              <a:rPr lang="en-US" sz="2400" dirty="0"/>
              <a:t>If you require LAR Tech Services to set up the breeding pair for your lab, please request this service through the LAR Work Order system</a:t>
            </a:r>
          </a:p>
          <a:p>
            <a:pPr algn="l"/>
            <a:endParaRPr lang="en-US" sz="2400" dirty="0"/>
          </a:p>
          <a:p>
            <a:pPr algn="l"/>
            <a:r>
              <a:rPr lang="en-US" sz="2800" dirty="0"/>
              <a:t>Any requests made will be routed through LAR system administration for approval. </a:t>
            </a:r>
          </a:p>
        </p:txBody>
      </p:sp>
    </p:spTree>
    <p:extLst>
      <p:ext uri="{BB962C8B-B14F-4D97-AF65-F5344CB8AC3E}">
        <p14:creationId xmlns:p14="http://schemas.microsoft.com/office/powerpoint/2010/main" val="29798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EFFEC8-CDDB-4D24-ABEF-A4B8A5342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3" y="284319"/>
            <a:ext cx="6677957" cy="678274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4EE71-DA66-4830-AEDE-7C41128DB3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1862" y="2762366"/>
            <a:ext cx="5356696" cy="182665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Open the Researcher menu and click the Request Breeding Setup option under the Animal Management menu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CCCB16-5ACF-4B71-915E-30E4BA258075}"/>
              </a:ext>
            </a:extLst>
          </p:cNvPr>
          <p:cNvSpPr/>
          <p:nvPr/>
        </p:nvSpPr>
        <p:spPr>
          <a:xfrm>
            <a:off x="1957322" y="365508"/>
            <a:ext cx="1138990" cy="49459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C0C5A1-6559-4107-93AD-B7EDBACB7C7D}"/>
              </a:ext>
            </a:extLst>
          </p:cNvPr>
          <p:cNvCxnSpPr/>
          <p:nvPr/>
        </p:nvCxnSpPr>
        <p:spPr>
          <a:xfrm flipH="1">
            <a:off x="3433394" y="5993696"/>
            <a:ext cx="76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0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0F603A6-054A-45D2-8EFC-7A6508436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2184" y="1167741"/>
            <a:ext cx="12444682" cy="1646861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The request will look similar to most other requests when opened;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Begin with entering in the Effective Date as the date the breeder cage card was established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Add in any Request Comments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E7E87-C763-4224-B9BF-38548DF3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3572932"/>
            <a:ext cx="12979400" cy="19695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4AD0E3-CB1A-4647-A883-A1616CA7BEF5}"/>
              </a:ext>
            </a:extLst>
          </p:cNvPr>
          <p:cNvSpPr/>
          <p:nvPr/>
        </p:nvSpPr>
        <p:spPr>
          <a:xfrm>
            <a:off x="2209800" y="3962399"/>
            <a:ext cx="2495550" cy="220133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7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1D377-010A-408A-AF95-D29AA374C8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3311" y="838751"/>
            <a:ext cx="6184295" cy="7552324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Select the cage cards that need to be in the request by clicking on the magnifying glass next to ‘Cage Card Id:’ 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In the Cage Card Lookup, refine your search by entering in the protocol number and the location of the cages that were combined into a new cage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Check the boxes next to the desired cage cards in the table of results and click on the “return selected” button at the bottom of the table</a:t>
            </a:r>
          </a:p>
          <a:p>
            <a:pPr marL="342900" indent="-342900">
              <a:buFont typeface="+mj-lt"/>
              <a:buAutoNum type="arabicPeriod" startAt="5"/>
            </a:pP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9ED89F-B151-4FFA-BB26-6E68EC789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74" y="191642"/>
            <a:ext cx="4123381" cy="19553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1E49416-8F94-4B0A-BFE2-021473A17C82}"/>
              </a:ext>
            </a:extLst>
          </p:cNvPr>
          <p:cNvSpPr/>
          <p:nvPr/>
        </p:nvSpPr>
        <p:spPr>
          <a:xfrm>
            <a:off x="11361209" y="1779059"/>
            <a:ext cx="237067" cy="22013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F7C901-789D-411D-BDD4-8F3BA10A9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169" y="4819650"/>
            <a:ext cx="4827188" cy="25054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1EFD1C-06DE-4546-A75C-AE0BDDCDA2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9" b="1877"/>
          <a:stretch/>
        </p:blipFill>
        <p:spPr>
          <a:xfrm>
            <a:off x="8508495" y="2230599"/>
            <a:ext cx="3546537" cy="25054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B6D13D-BF0E-4765-A5FA-FF77266EFFB0}"/>
              </a:ext>
            </a:extLst>
          </p:cNvPr>
          <p:cNvSpPr/>
          <p:nvPr/>
        </p:nvSpPr>
        <p:spPr>
          <a:xfrm>
            <a:off x="11950257" y="7115175"/>
            <a:ext cx="640325" cy="21942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255D54-877B-4295-B08E-96679DDCE833}"/>
              </a:ext>
            </a:extLst>
          </p:cNvPr>
          <p:cNvSpPr/>
          <p:nvPr/>
        </p:nvSpPr>
        <p:spPr>
          <a:xfrm rot="5400000">
            <a:off x="7714222" y="5342902"/>
            <a:ext cx="505726" cy="21942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D394591-B502-4AE8-8315-45EDBAD2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02" y="311983"/>
            <a:ext cx="12336597" cy="32198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576032F-A917-4C08-AE7D-989190C443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256" y="3929816"/>
            <a:ext cx="11085089" cy="3244093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The selected cage cards will now appear in the request; to add a new cage card (the new breeder card), click on the “add” button at the top of the New column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A new cage card with the same protocol, species, strain, location and cost center will appear at the bottom of the New column </a:t>
            </a: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40DC17-183A-40DA-B71B-06735C06C3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" t="18595" r="1657" b="17994"/>
          <a:stretch/>
        </p:blipFill>
        <p:spPr>
          <a:xfrm>
            <a:off x="1435395" y="1791586"/>
            <a:ext cx="10542182" cy="1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AA50E91-64A0-4BAC-B073-DB182D272A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99425" y="957263"/>
            <a:ext cx="5294842" cy="4146007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sz="2400" dirty="0"/>
              <a:t>Edit the Animal Count on all the cage cards to reflect the new distribution of animals between all the cages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total number of animals must not differ between the Current and the New columns:</a:t>
            </a:r>
            <a:endParaRPr lang="en-US" sz="2000" dirty="0"/>
          </a:p>
          <a:p>
            <a:pPr marL="457200" indent="-457200">
              <a:buFont typeface="+mj-lt"/>
              <a:buAutoNum type="arabicParenR" startAt="8"/>
            </a:pPr>
            <a:endParaRPr lang="en-US" sz="1850" dirty="0"/>
          </a:p>
          <a:p>
            <a:pPr marL="1479775" lvl="1" indent="-342900">
              <a:buFont typeface="Arial" panose="020B0604020202020204" pitchFamily="34" charset="0"/>
              <a:buChar char="•"/>
            </a:pPr>
            <a:endParaRPr lang="en-US" sz="185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FA73E5-54A5-4FB6-BC19-611E9165402F}"/>
              </a:ext>
            </a:extLst>
          </p:cNvPr>
          <p:cNvGrpSpPr/>
          <p:nvPr/>
        </p:nvGrpSpPr>
        <p:grpSpPr>
          <a:xfrm>
            <a:off x="9231313" y="4975073"/>
            <a:ext cx="3031066" cy="1962622"/>
            <a:chOff x="8475133" y="4365621"/>
            <a:chExt cx="3031066" cy="19626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68BADA-C317-435D-B9E4-AD813585B906}"/>
                </a:ext>
              </a:extLst>
            </p:cNvPr>
            <p:cNvSpPr txBox="1"/>
            <p:nvPr/>
          </p:nvSpPr>
          <p:spPr>
            <a:xfrm>
              <a:off x="8475133" y="4578389"/>
              <a:ext cx="103293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CC #1 : 5 mice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68BD42-C664-42F8-8D02-6F4E6107AC86}"/>
                </a:ext>
              </a:extLst>
            </p:cNvPr>
            <p:cNvSpPr txBox="1"/>
            <p:nvPr/>
          </p:nvSpPr>
          <p:spPr>
            <a:xfrm>
              <a:off x="8475133" y="5358523"/>
              <a:ext cx="103293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CC #2 : 3 mice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294601-2D96-4780-8A8B-752EFCD42702}"/>
                </a:ext>
              </a:extLst>
            </p:cNvPr>
            <p:cNvSpPr txBox="1"/>
            <p:nvPr/>
          </p:nvSpPr>
          <p:spPr>
            <a:xfrm>
              <a:off x="10473266" y="5743468"/>
              <a:ext cx="103293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New CC: 2 mice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874A27-70BE-48AD-BF42-154BA22571D8}"/>
                </a:ext>
              </a:extLst>
            </p:cNvPr>
            <p:cNvSpPr txBox="1"/>
            <p:nvPr/>
          </p:nvSpPr>
          <p:spPr>
            <a:xfrm>
              <a:off x="10464800" y="5043531"/>
              <a:ext cx="103293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CC #2 : 2 mice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D5EDA6-4C40-4590-B065-C9798AD94B8F}"/>
                </a:ext>
              </a:extLst>
            </p:cNvPr>
            <p:cNvSpPr txBox="1"/>
            <p:nvPr/>
          </p:nvSpPr>
          <p:spPr>
            <a:xfrm>
              <a:off x="10473266" y="4365621"/>
              <a:ext cx="1032933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CC #1 : 4 mice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F2FC87-1F55-46FB-A0E0-7F4E1811D279}"/>
                </a:ext>
              </a:extLst>
            </p:cNvPr>
            <p:cNvSpPr txBox="1"/>
            <p:nvPr/>
          </p:nvSpPr>
          <p:spPr>
            <a:xfrm>
              <a:off x="8850841" y="5103480"/>
              <a:ext cx="6572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FD404F30-0B44-49E4-B806-84BE4AA0494B}"/>
                </a:ext>
              </a:extLst>
            </p:cNvPr>
            <p:cNvCxnSpPr>
              <a:stCxn id="13" idx="3"/>
              <a:endCxn id="10" idx="1"/>
            </p:cNvCxnSpPr>
            <p:nvPr/>
          </p:nvCxnSpPr>
          <p:spPr>
            <a:xfrm>
              <a:off x="9508066" y="5272757"/>
              <a:ext cx="965200" cy="763099"/>
            </a:xfrm>
            <a:prstGeom prst="bentConnector3">
              <a:avLst>
                <a:gd name="adj1" fmla="val 46491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5BB7FCAC-9A9B-4B87-A687-54AA1EC1D17B}"/>
                </a:ext>
              </a:extLst>
            </p:cNvPr>
            <p:cNvCxnSpPr>
              <a:stCxn id="13" idx="3"/>
              <a:endCxn id="11" idx="1"/>
            </p:cNvCxnSpPr>
            <p:nvPr/>
          </p:nvCxnSpPr>
          <p:spPr>
            <a:xfrm>
              <a:off x="9508066" y="5272757"/>
              <a:ext cx="956734" cy="63162"/>
            </a:xfrm>
            <a:prstGeom prst="bentConnector3">
              <a:avLst>
                <a:gd name="adj1" fmla="val 4646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0A044AB5-DC4A-4204-B45B-644173CC0026}"/>
                </a:ext>
              </a:extLst>
            </p:cNvPr>
            <p:cNvCxnSpPr>
              <a:stCxn id="13" idx="3"/>
              <a:endCxn id="12" idx="1"/>
            </p:cNvCxnSpPr>
            <p:nvPr/>
          </p:nvCxnSpPr>
          <p:spPr>
            <a:xfrm flipV="1">
              <a:off x="9508066" y="4658009"/>
              <a:ext cx="965200" cy="614748"/>
            </a:xfrm>
            <a:prstGeom prst="bentConnector3">
              <a:avLst>
                <a:gd name="adj1" fmla="val 44736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C8C8DD3-9CA3-4979-A0AF-37F23661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9" y="265320"/>
            <a:ext cx="7766652" cy="6158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E5DF521-A563-45D6-A83F-5AE66A0E9611}"/>
              </a:ext>
            </a:extLst>
          </p:cNvPr>
          <p:cNvSpPr/>
          <p:nvPr/>
        </p:nvSpPr>
        <p:spPr>
          <a:xfrm>
            <a:off x="1354666" y="5481820"/>
            <a:ext cx="2150533" cy="237067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7C8B12-202F-4BBB-80E7-37B6A939F9D4}"/>
              </a:ext>
            </a:extLst>
          </p:cNvPr>
          <p:cNvSpPr/>
          <p:nvPr/>
        </p:nvSpPr>
        <p:spPr>
          <a:xfrm>
            <a:off x="1337737" y="2607736"/>
            <a:ext cx="2150533" cy="237067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1B0155-39D2-4A6D-8FA4-9347BA047D5C}"/>
              </a:ext>
            </a:extLst>
          </p:cNvPr>
          <p:cNvSpPr txBox="1"/>
          <p:nvPr/>
        </p:nvSpPr>
        <p:spPr>
          <a:xfrm>
            <a:off x="9231313" y="4581525"/>
            <a:ext cx="103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Current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05CCA-EED0-4131-B6B9-2A38EC021E1C}"/>
              </a:ext>
            </a:extLst>
          </p:cNvPr>
          <p:cNvSpPr txBox="1"/>
          <p:nvPr/>
        </p:nvSpPr>
        <p:spPr>
          <a:xfrm>
            <a:off x="11229446" y="4581525"/>
            <a:ext cx="103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CD1D1-440B-4716-B2C7-FD200677C2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954" y="1776552"/>
            <a:ext cx="7109146" cy="4219297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US" sz="2800" dirty="0"/>
              <a:t>Once the Animal Counts have been edited and any other changes made to the cards (Comments and location), press the “submit” button at the bottom of the request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2800" dirty="0"/>
              <a:t> The request will route to LAR admins for approval and you will receive an email once the request is approved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2351D-DFCF-49E2-9527-0C9E5D05E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35" y="3643175"/>
            <a:ext cx="4290648" cy="486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5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772DF9-4E72-4BCC-8660-51868446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3" y="273888"/>
            <a:ext cx="12561453" cy="1015663"/>
          </a:xfrm>
        </p:spPr>
        <p:txBody>
          <a:bodyPr/>
          <a:lstStyle/>
          <a:p>
            <a:r>
              <a:rPr lang="en-US" dirty="0"/>
              <a:t>Please Note: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7E098E-4A1F-4A7B-9F32-6FC382AA8E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75" y="1369534"/>
            <a:ext cx="12561453" cy="6975820"/>
          </a:xfrm>
        </p:spPr>
        <p:txBody>
          <a:bodyPr/>
          <a:lstStyle/>
          <a:p>
            <a:r>
              <a:rPr lang="en-US" sz="2400" dirty="0"/>
              <a:t>All requests will route through LAR approval; if there are any issues with the request, you will receive an email for clarification</a:t>
            </a:r>
          </a:p>
          <a:p>
            <a:r>
              <a:rPr lang="en-US" sz="2400" dirty="0"/>
              <a:t>If you have made a mistake in your request, email LAR staff at </a:t>
            </a:r>
            <a:r>
              <a:rPr lang="en-US" sz="2400" dirty="0">
                <a:hlinkClick r:id="rId2"/>
              </a:rPr>
              <a:t>lar_cage_card_requests@Mail.Colostate.edu</a:t>
            </a:r>
            <a:r>
              <a:rPr lang="en-US" sz="2400" dirty="0"/>
              <a:t> with the correction and the allocation ID or the document number</a:t>
            </a:r>
          </a:p>
          <a:p>
            <a:r>
              <a:rPr lang="en-US" sz="2400" dirty="0"/>
              <a:t>Contact Person, Strain, Source and Accounting information will be carried over from the  parent/original cage card. If you know that this information should be different for the new cage cards, include the correct information in the Request Comments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13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686DF4-632B-439D-8ED5-EBEAC02EE943}"/>
              </a:ext>
            </a:extLst>
          </p:cNvPr>
          <p:cNvSpPr txBox="1"/>
          <p:nvPr/>
        </p:nvSpPr>
        <p:spPr>
          <a:xfrm>
            <a:off x="685800" y="2401124"/>
            <a:ext cx="674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oxima Nova"/>
              </a:rPr>
              <a:t>If you have any questions, please reach out to:</a:t>
            </a:r>
          </a:p>
          <a:p>
            <a:r>
              <a:rPr lang="en-US" dirty="0">
                <a:solidFill>
                  <a:schemeClr val="bg1"/>
                </a:solidFill>
                <a:latin typeface="Proxima Nova"/>
              </a:rPr>
              <a:t>Megan Fritz</a:t>
            </a:r>
          </a:p>
          <a:p>
            <a:r>
              <a:rPr lang="en-US" dirty="0">
                <a:solidFill>
                  <a:schemeClr val="bg1"/>
                </a:solidFill>
                <a:latin typeface="Proxima Nov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MeganR.Fritz@colostate.edu</a:t>
            </a:r>
            <a:endParaRPr lang="en-US" dirty="0">
              <a:solidFill>
                <a:schemeClr val="bg1"/>
              </a:solidFill>
              <a:latin typeface="Proxima Nova"/>
            </a:endParaRPr>
          </a:p>
          <a:p>
            <a:r>
              <a:rPr lang="en-US" dirty="0">
                <a:solidFill>
                  <a:schemeClr val="bg1"/>
                </a:solidFill>
                <a:latin typeface="Proxima Nova"/>
              </a:rPr>
              <a:t>(970)491-6012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4C84F6-6E28-4B71-B8A8-CDA999D69150}"/>
              </a:ext>
            </a:extLst>
          </p:cNvPr>
          <p:cNvSpPr txBox="1"/>
          <p:nvPr/>
        </p:nvSpPr>
        <p:spPr>
          <a:xfrm>
            <a:off x="11760200" y="7444174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Last Update: </a:t>
            </a:r>
            <a:fld id="{13B5113E-B76C-4914-A7B2-B1457A656027}" type="datetime1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12/4/2020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274320" tIns="182880" rIns="274320" bIns="182880" rtlCol="0" anchor="ctr"/>
      <a:lstStyle>
        <a:defPPr>
          <a:defRPr dirty="0" smtClean="0">
            <a:latin typeface="Proxima Nova" charset="0"/>
            <a:ea typeface="Proxima Nova" charset="0"/>
            <a:cs typeface="Proxima Nova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6694D9451C9940A29FDB757AD6AF6C" ma:contentTypeVersion="11" ma:contentTypeDescription="Create a new document." ma:contentTypeScope="" ma:versionID="37fbef60069cbfa860a602b602df4fbf">
  <xsd:schema xmlns:xsd="http://www.w3.org/2001/XMLSchema" xmlns:xs="http://www.w3.org/2001/XMLSchema" xmlns:p="http://schemas.microsoft.com/office/2006/metadata/properties" xmlns:ns3="0e5710f4-5a42-446f-9ff1-989021a8e02e" xmlns:ns4="d5707d9d-9238-4293-bf50-d3b43b5a0af2" targetNamespace="http://schemas.microsoft.com/office/2006/metadata/properties" ma:root="true" ma:fieldsID="3bab007bf453486fe3dfa8874922bbe5" ns3:_="" ns4:_="">
    <xsd:import namespace="0e5710f4-5a42-446f-9ff1-989021a8e02e"/>
    <xsd:import namespace="d5707d9d-9238-4293-bf50-d3b43b5a0a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710f4-5a42-446f-9ff1-989021a8e0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07d9d-9238-4293-bf50-d3b43b5a0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F16A2E-0AF9-4513-9ABC-43A7C4B92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5710f4-5a42-446f-9ff1-989021a8e02e"/>
    <ds:schemaRef ds:uri="d5707d9d-9238-4293-bf50-d3b43b5a0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555CBD-6A29-4C8C-A689-31ACBED793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3A160C-F922-458B-92D6-03CA7CCCE113}">
  <ds:schemaRefs>
    <ds:schemaRef ds:uri="http://schemas.microsoft.com/office/infopath/2007/PartnerControls"/>
    <ds:schemaRef ds:uri="0e5710f4-5a42-446f-9ff1-989021a8e02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5707d9d-9238-4293-bf50-d3b43b5a0af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</TotalTime>
  <Words>533</Words>
  <Application>Microsoft Office PowerPoint</Application>
  <PresentationFormat>Custom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Proxima Nova</vt:lpstr>
      <vt:lpstr>Vitesse Light</vt:lpstr>
      <vt:lpstr>Office Theme</vt:lpstr>
      <vt:lpstr>Breeding Setup Requests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Note: 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Fritz,Megan</cp:lastModifiedBy>
  <cp:revision>179</cp:revision>
  <dcterms:created xsi:type="dcterms:W3CDTF">2015-06-30T23:05:53Z</dcterms:created>
  <dcterms:modified xsi:type="dcterms:W3CDTF">2020-12-04T22:01:34Z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0x010100176694D9451C9940A29FDB757AD6AF6C</vt:lpwstr>
  </property>
</Properties>
</file>