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06" r:id="rId6"/>
    <p:sldId id="307" r:id="rId7"/>
    <p:sldId id="308" r:id="rId8"/>
    <p:sldId id="309" r:id="rId9"/>
    <p:sldId id="310" r:id="rId10"/>
    <p:sldId id="311" r:id="rId11"/>
    <p:sldId id="305" r:id="rId12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6" autoAdjust="0"/>
    <p:restoredTop sz="95994" autoAdjust="0"/>
  </p:normalViewPr>
  <p:slideViewPr>
    <p:cSldViewPr snapToGrid="0" snapToObjects="1">
      <p:cViewPr varScale="1">
        <p:scale>
          <a:sx n="52" d="100"/>
          <a:sy n="52" d="100"/>
        </p:scale>
        <p:origin x="1422" y="78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FE4-8E31-441F-AF3A-0E8E12A72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700411"/>
            <a:ext cx="10363200" cy="22775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DC4D8-A78C-4033-AE2E-B16E1E347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633058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55FDA-D89A-4D2A-8C98-00E31B74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DA61-7A5A-4951-993F-E5EBE04645C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61A7-8AE7-419B-8AC5-7A12D9AB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2CFEE-DC3C-4B67-AB22-42B61C83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0073-6176-4107-B92C-9CE9160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  <p:sldLayoutId id="2147483693" r:id="rId2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AR_animal_census@mail.colostate.edu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eganR.Fritz@colostate.edu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B3D64-E224-4331-95F4-B32284B6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84" y="187233"/>
            <a:ext cx="10188556" cy="1118515"/>
          </a:xfrm>
        </p:spPr>
        <p:txBody>
          <a:bodyPr/>
          <a:lstStyle/>
          <a:p>
            <a:r>
              <a:rPr lang="en-US" sz="6600" dirty="0"/>
              <a:t>Viewing Billing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BD5944-A8FB-4BB0-A9BF-C5B8711242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7933" y="1387215"/>
            <a:ext cx="12481734" cy="2739211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1800"/>
              </a:spcAft>
            </a:pPr>
            <a:r>
              <a:rPr lang="en-US" sz="2800" dirty="0"/>
              <a:t>LAR’s billing cycles will continue to run from the 21</a:t>
            </a:r>
            <a:r>
              <a:rPr lang="en-US" sz="2800" baseline="30000" dirty="0"/>
              <a:t>st</a:t>
            </a:r>
            <a:r>
              <a:rPr lang="en-US" sz="2800" dirty="0"/>
              <a:t> to the 20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pPr algn="l">
              <a:lnSpc>
                <a:spcPct val="100000"/>
              </a:lnSpc>
              <a:spcAft>
                <a:spcPts val="1800"/>
              </a:spcAft>
            </a:pPr>
            <a:r>
              <a:rPr lang="en-US" sz="2800" dirty="0"/>
              <a:t>After the 20</a:t>
            </a:r>
            <a:r>
              <a:rPr lang="en-US" sz="2800" baseline="30000" dirty="0"/>
              <a:t>th</a:t>
            </a:r>
            <a:r>
              <a:rPr lang="en-US" sz="2800" dirty="0"/>
              <a:t>, per diem charges, animal order charges and supply/services charges will become available for review</a:t>
            </a:r>
          </a:p>
          <a:p>
            <a:pPr algn="l">
              <a:lnSpc>
                <a:spcPct val="100000"/>
              </a:lnSpc>
              <a:spcAft>
                <a:spcPts val="1800"/>
              </a:spcAft>
            </a:pPr>
            <a:r>
              <a:rPr lang="en-US" sz="2800" dirty="0"/>
              <a:t>Billing from any billing period can be searched for and viewed as well</a:t>
            </a:r>
          </a:p>
        </p:txBody>
      </p:sp>
    </p:spTree>
    <p:extLst>
      <p:ext uri="{BB962C8B-B14F-4D97-AF65-F5344CB8AC3E}">
        <p14:creationId xmlns:p14="http://schemas.microsoft.com/office/powerpoint/2010/main" val="29798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4EE71-DA66-4830-AEDE-7C41128DB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1862" y="2762366"/>
            <a:ext cx="5356696" cy="1405641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2400" dirty="0"/>
              <a:t>Open the Researcher menu and click the View Charges option under the Animal Management menu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87C63A-A1B6-49BA-AC0D-B765D4F26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25" y="280858"/>
            <a:ext cx="6916115" cy="685895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C0C5A1-6559-4107-93AD-B7EDBACB7C7D}"/>
              </a:ext>
            </a:extLst>
          </p:cNvPr>
          <p:cNvCxnSpPr/>
          <p:nvPr/>
        </p:nvCxnSpPr>
        <p:spPr>
          <a:xfrm flipH="1">
            <a:off x="3053566" y="4986614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4CCCB16-5ACF-4B71-915E-30E4BA258075}"/>
              </a:ext>
            </a:extLst>
          </p:cNvPr>
          <p:cNvSpPr/>
          <p:nvPr/>
        </p:nvSpPr>
        <p:spPr>
          <a:xfrm>
            <a:off x="2013305" y="355502"/>
            <a:ext cx="1138990" cy="49459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A3BAB-2673-4825-ADCC-022F10C5BF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886" y="1642510"/>
            <a:ext cx="12779829" cy="2134430"/>
          </a:xfrm>
        </p:spPr>
        <p:txBody>
          <a:bodyPr/>
          <a:lstStyle/>
          <a:p>
            <a:r>
              <a:rPr lang="en-US" sz="2400" dirty="0"/>
              <a:t>2) For the most descriptive report you will want to keep the View as ‘PI View’</a:t>
            </a:r>
          </a:p>
          <a:p>
            <a:r>
              <a:rPr lang="en-US" sz="2400" dirty="0"/>
              <a:t>3) If you are the PI, Press the ‘PI Last Period Unbilled’ to view the most recent billing period’s charges that are pending</a:t>
            </a:r>
          </a:p>
          <a:p>
            <a:r>
              <a:rPr lang="en-US" sz="2400" dirty="0"/>
              <a:t>	&gt; If you are not a PI, proceed to manually select charges (see step 8-10)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BE423F-F87F-4176-8854-18C369BD5724}"/>
              </a:ext>
            </a:extLst>
          </p:cNvPr>
          <p:cNvGrpSpPr/>
          <p:nvPr/>
        </p:nvGrpSpPr>
        <p:grpSpPr>
          <a:xfrm>
            <a:off x="542672" y="3790943"/>
            <a:ext cx="12480427" cy="3536915"/>
            <a:chOff x="542672" y="3790943"/>
            <a:chExt cx="12480427" cy="353691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062D37A-CA49-4043-AA6E-1D8C4306F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602" y="4874876"/>
              <a:ext cx="7580397" cy="24529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1E5D3C-5D3C-4AF7-89C2-DF324179C53F}"/>
                </a:ext>
              </a:extLst>
            </p:cNvPr>
            <p:cNvGrpSpPr/>
            <p:nvPr/>
          </p:nvGrpSpPr>
          <p:grpSpPr>
            <a:xfrm>
              <a:off x="542672" y="3790943"/>
              <a:ext cx="12480427" cy="2465239"/>
              <a:chOff x="457074" y="3463410"/>
              <a:chExt cx="12480427" cy="2465239"/>
            </a:xfrm>
          </p:grpSpPr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5F0A10EF-6771-4DC4-A7B7-BC6827CA0413}"/>
                  </a:ext>
                </a:extLst>
              </p:cNvPr>
              <p:cNvSpPr/>
              <p:nvPr/>
            </p:nvSpPr>
            <p:spPr>
              <a:xfrm>
                <a:off x="2626503" y="5050633"/>
                <a:ext cx="635227" cy="212271"/>
              </a:xfrm>
              <a:prstGeom prst="rightArrow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82880" rIns="274320" bIns="182880" rtlCol="0" anchor="ctr"/>
              <a:lstStyle/>
              <a:p>
                <a:pPr algn="ctr"/>
                <a:endParaRPr lang="en-US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E4E8D03F-B244-4E78-A7BA-5C74BEC756E0}"/>
                  </a:ext>
                </a:extLst>
              </p:cNvPr>
              <p:cNvSpPr/>
              <p:nvPr/>
            </p:nvSpPr>
            <p:spPr>
              <a:xfrm rot="5400000">
                <a:off x="4262747" y="4443037"/>
                <a:ext cx="635227" cy="212271"/>
              </a:xfrm>
              <a:prstGeom prst="rightArrow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82880" rIns="274320" bIns="182880" rtlCol="0" anchor="ctr"/>
              <a:lstStyle/>
              <a:p>
                <a:pPr algn="ctr"/>
                <a:endParaRPr lang="en-US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F19B31D6-99C9-4D8C-A118-38BE0C24966C}"/>
                  </a:ext>
                </a:extLst>
              </p:cNvPr>
              <p:cNvSpPr/>
              <p:nvPr/>
            </p:nvSpPr>
            <p:spPr>
              <a:xfrm rot="6897648">
                <a:off x="7525984" y="4583782"/>
                <a:ext cx="897322" cy="188692"/>
              </a:xfrm>
              <a:prstGeom prst="rightArrow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82880" rIns="274320" bIns="182880" rtlCol="0" anchor="ctr"/>
              <a:lstStyle/>
              <a:p>
                <a:pPr algn="ctr"/>
                <a:endParaRPr lang="en-US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DB20E4-7D37-4876-96D0-DE96DEF92397}"/>
                  </a:ext>
                </a:extLst>
              </p:cNvPr>
              <p:cNvSpPr txBox="1"/>
              <p:nvPr/>
            </p:nvSpPr>
            <p:spPr>
              <a:xfrm>
                <a:off x="457074" y="4678128"/>
                <a:ext cx="216942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Charges will be grouped by the protocol in the PI view. You will be able to see all the protocols that you are listed on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4B009D-E675-46CC-A501-8F4C80E7433B}"/>
                  </a:ext>
                </a:extLst>
              </p:cNvPr>
              <p:cNvSpPr txBox="1"/>
              <p:nvPr/>
            </p:nvSpPr>
            <p:spPr>
              <a:xfrm>
                <a:off x="3660517" y="3492895"/>
                <a:ext cx="183968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Charge Types will be grouped together per protocol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CBE46A-DB4D-480C-A9F2-8DE48CC06971}"/>
                  </a:ext>
                </a:extLst>
              </p:cNvPr>
              <p:cNvSpPr txBox="1"/>
              <p:nvPr/>
            </p:nvSpPr>
            <p:spPr>
              <a:xfrm>
                <a:off x="8022675" y="3463410"/>
                <a:ext cx="21463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Charge Description will give more context for the charge (i.e. CC# or supply/service name)</a:t>
                </a:r>
              </a:p>
            </p:txBody>
          </p: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E3BBDBDA-5509-429B-8163-7C5FC6A9CE57}"/>
                  </a:ext>
                </a:extLst>
              </p:cNvPr>
              <p:cNvSpPr/>
              <p:nvPr/>
            </p:nvSpPr>
            <p:spPr>
              <a:xfrm rot="10800000">
                <a:off x="10238751" y="5262903"/>
                <a:ext cx="897322" cy="188692"/>
              </a:xfrm>
              <a:prstGeom prst="rightArrow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82880" rIns="274320" bIns="182880" rtlCol="0" anchor="ctr"/>
              <a:lstStyle/>
              <a:p>
                <a:pPr algn="ctr"/>
                <a:endParaRPr lang="en-US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81987B-2627-45EE-98D5-B9DD7E00F87B}"/>
                  </a:ext>
                </a:extLst>
              </p:cNvPr>
              <p:cNvSpPr txBox="1"/>
              <p:nvPr/>
            </p:nvSpPr>
            <p:spPr>
              <a:xfrm>
                <a:off x="11136073" y="4974542"/>
                <a:ext cx="18014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The account number can be seen directly below the charge line</a:t>
                </a: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1B204F8-E2A0-47FE-97BA-DB12F2BE7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77" y="668155"/>
            <a:ext cx="11368647" cy="8659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2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A4EAA-DDC3-4D0D-A437-283295AEA2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578" y="504569"/>
            <a:ext cx="12326444" cy="6293582"/>
          </a:xfrm>
        </p:spPr>
        <p:txBody>
          <a:bodyPr/>
          <a:lstStyle/>
          <a:p>
            <a:r>
              <a:rPr lang="en-US" sz="2400" dirty="0"/>
              <a:t>4) From the PI View, you will be able to check the account for every cage card/ animal 	order/ special service that will be charged to your protocol</a:t>
            </a:r>
            <a:endParaRPr lang="en-US" dirty="0"/>
          </a:p>
          <a:p>
            <a:r>
              <a:rPr lang="en-US" sz="2400" dirty="0"/>
              <a:t>5) If you need to change a PER DIEM charge to a different account, submit a transfer 	with the correct accounting information; Include a note in the reason for the transfer 	that the transfer is to correct billing</a:t>
            </a:r>
          </a:p>
          <a:p>
            <a:r>
              <a:rPr lang="en-US" dirty="0"/>
              <a:t>	</a:t>
            </a:r>
            <a:r>
              <a:rPr lang="en-US" sz="2000" dirty="0"/>
              <a:t>a) If you believe there is a discrepancy with the per diems, please contact the LAR business office at 	</a:t>
            </a:r>
            <a:r>
              <a:rPr lang="en-US" sz="2000" dirty="0">
                <a:hlinkClick r:id="rId2"/>
              </a:rPr>
              <a:t>LAR_animal_census@mail.colostate.edu</a:t>
            </a:r>
            <a:endParaRPr lang="en-US" sz="2000" dirty="0"/>
          </a:p>
          <a:p>
            <a:endParaRPr lang="en-US" dirty="0"/>
          </a:p>
          <a:p>
            <a:r>
              <a:rPr lang="en-US" sz="2400" dirty="0"/>
              <a:t>6) If the account associated with an ANIMAL ORDER needs to be changed, email Monica 	Rios &amp; Megan Fritz for a correction</a:t>
            </a:r>
          </a:p>
          <a:p>
            <a:endParaRPr lang="en-US" sz="2400" dirty="0"/>
          </a:p>
          <a:p>
            <a:r>
              <a:rPr lang="en-US" sz="2400" dirty="0"/>
              <a:t>7) If the account associated with a SPECIAL SERVICE needs to be changed, email Monica 	Rios &amp; Megan Fritz for a correction</a:t>
            </a:r>
          </a:p>
        </p:txBody>
      </p:sp>
    </p:spTree>
    <p:extLst>
      <p:ext uri="{BB962C8B-B14F-4D97-AF65-F5344CB8AC3E}">
        <p14:creationId xmlns:p14="http://schemas.microsoft.com/office/powerpoint/2010/main" val="20613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2BC05-9D4C-4E8D-B2EF-942890172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059" y="1844154"/>
            <a:ext cx="8405574" cy="4814395"/>
          </a:xfrm>
        </p:spPr>
        <p:txBody>
          <a:bodyPr/>
          <a:lstStyle/>
          <a:p>
            <a:r>
              <a:rPr lang="en-US" sz="2400" dirty="0"/>
              <a:t>8) To search for charges if you are not a PI or if you need to see a different PI, click on the magnifying glass to Manually Select Charges</a:t>
            </a:r>
          </a:p>
          <a:p>
            <a:endParaRPr lang="en-US" sz="2400" dirty="0"/>
          </a:p>
          <a:p>
            <a:r>
              <a:rPr lang="en-US" sz="2400" dirty="0"/>
              <a:t>9) This will open a search from which you can select any Billing Period or search for charges specifically by Protocol Number or Account</a:t>
            </a:r>
          </a:p>
          <a:p>
            <a:r>
              <a:rPr lang="en-US" sz="2400" dirty="0"/>
              <a:t>	a) At a minimum, select a Billing Period and enter in 	the PI or Protocol Number; Otherwise the search will 	return all charges across all billing periods.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7B22E-8631-4DFC-AA46-731C7F79E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18" y="939145"/>
            <a:ext cx="7901058" cy="601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D4D80756-90E5-4BB1-B4AE-05E4CAA09FF9}"/>
              </a:ext>
            </a:extLst>
          </p:cNvPr>
          <p:cNvSpPr/>
          <p:nvPr/>
        </p:nvSpPr>
        <p:spPr>
          <a:xfrm rot="5400000">
            <a:off x="9015263" y="909236"/>
            <a:ext cx="278741" cy="687972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7CB96-6EE4-4804-A148-5ADC06E9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633" y="1662286"/>
            <a:ext cx="4417993" cy="4996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19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00FE3-E7B0-4934-9DE8-E5867CCF39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9053" y="298580"/>
            <a:ext cx="5846605" cy="6498446"/>
          </a:xfrm>
        </p:spPr>
        <p:txBody>
          <a:bodyPr/>
          <a:lstStyle/>
          <a:p>
            <a:r>
              <a:rPr lang="en-US" sz="2400" dirty="0"/>
              <a:t>10) All charges that fit the criteria of your search will appear; then you can select the charges you would like consolidated into the PI View</a:t>
            </a:r>
          </a:p>
          <a:p>
            <a:r>
              <a:rPr lang="en-US" sz="2400" dirty="0"/>
              <a:t>	a) Check the box next to each of the 	charges to be viewed and press the 	‘Return Selected’ button below the 	table of results</a:t>
            </a:r>
          </a:p>
          <a:p>
            <a:r>
              <a:rPr lang="en-US" sz="2400" dirty="0"/>
              <a:t>	b) All entries can be selected by 	clicking on the arrow in the upper		left corner of the charges table and	choosing ‘select all items’</a:t>
            </a:r>
          </a:p>
          <a:p>
            <a:r>
              <a:rPr lang="en-US" sz="2400" dirty="0"/>
              <a:t>	b) The page will reload with the PI 	View Charges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206DB-3E58-4E8B-8D24-8916E0C9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2" y="4916519"/>
            <a:ext cx="7830602" cy="2147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0420A-EDDF-424F-A8C5-BE522FE8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2" y="708149"/>
            <a:ext cx="6748032" cy="3541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B90883-6C6D-45AA-BEED-FCA779A50BF5}"/>
              </a:ext>
            </a:extLst>
          </p:cNvPr>
          <p:cNvCxnSpPr>
            <a:cxnSpLocks/>
          </p:cNvCxnSpPr>
          <p:nvPr/>
        </p:nvCxnSpPr>
        <p:spPr>
          <a:xfrm>
            <a:off x="313243" y="670827"/>
            <a:ext cx="216603" cy="3732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BD614A-2F09-4BEC-B8DF-28D4B096A4E5}"/>
              </a:ext>
            </a:extLst>
          </p:cNvPr>
          <p:cNvCxnSpPr>
            <a:cxnSpLocks/>
          </p:cNvCxnSpPr>
          <p:nvPr/>
        </p:nvCxnSpPr>
        <p:spPr>
          <a:xfrm flipH="1">
            <a:off x="7164483" y="3797559"/>
            <a:ext cx="436060" cy="192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E6E16-5669-44D9-9DE5-6781328F7A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8800" y="820176"/>
            <a:ext cx="6189190" cy="6132049"/>
          </a:xfrm>
        </p:spPr>
        <p:txBody>
          <a:bodyPr/>
          <a:lstStyle/>
          <a:p>
            <a:r>
              <a:rPr lang="en-US" sz="2400" dirty="0"/>
              <a:t>11) If you are interested in viewing the total charges per account for the billing period, change the view to </a:t>
            </a:r>
            <a:r>
              <a:rPr lang="en-US" sz="2400" i="1" dirty="0"/>
              <a:t>Financial View </a:t>
            </a:r>
            <a:r>
              <a:rPr lang="en-US" sz="2400" dirty="0"/>
              <a:t>and press the PI Last Period Unbilled button (or Manually Select Charges)</a:t>
            </a:r>
          </a:p>
          <a:p>
            <a:r>
              <a:rPr lang="en-US" sz="2400" dirty="0"/>
              <a:t>	a) This view will consolidate all the 	charges by Account Number and by 	Charge Type</a:t>
            </a:r>
          </a:p>
          <a:p>
            <a:endParaRPr lang="en-US" sz="2400" dirty="0"/>
          </a:p>
          <a:p>
            <a:r>
              <a:rPr lang="en-US" sz="2400" dirty="0"/>
              <a:t>12) As long as Financial View is selected when you enter into the Charges Search, the charges returned will be in the Financial View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E6F959-8587-4759-8AC8-6CFFE089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2" y="2096189"/>
            <a:ext cx="6189190" cy="35800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2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686DF4-632B-439D-8ED5-EBEAC02EE943}"/>
              </a:ext>
            </a:extLst>
          </p:cNvPr>
          <p:cNvSpPr txBox="1"/>
          <p:nvPr/>
        </p:nvSpPr>
        <p:spPr>
          <a:xfrm>
            <a:off x="685800" y="2401124"/>
            <a:ext cx="674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/>
              </a:rPr>
              <a:t>If you have any questions, please reach out to:</a:t>
            </a:r>
          </a:p>
          <a:p>
            <a:r>
              <a:rPr lang="en-US" dirty="0">
                <a:solidFill>
                  <a:schemeClr val="bg1"/>
                </a:solidFill>
                <a:latin typeface="Proxima Nova"/>
              </a:rPr>
              <a:t>Megan Fritz</a:t>
            </a:r>
          </a:p>
          <a:p>
            <a:r>
              <a:rPr lang="en-US" dirty="0">
                <a:solidFill>
                  <a:schemeClr val="bg1"/>
                </a:solidFill>
                <a:latin typeface="Proxima 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MeganR.Fritz@colostate.edu</a:t>
            </a:r>
            <a:endParaRPr lang="en-US" dirty="0">
              <a:solidFill>
                <a:schemeClr val="bg1"/>
              </a:solidFill>
              <a:latin typeface="Proxima Nova"/>
            </a:endParaRPr>
          </a:p>
          <a:p>
            <a:r>
              <a:rPr lang="en-US" dirty="0">
                <a:solidFill>
                  <a:schemeClr val="bg1"/>
                </a:solidFill>
                <a:latin typeface="Proxima Nova"/>
              </a:rPr>
              <a:t>(970)491-6012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4AEDB-7AC8-4B80-A9AB-9A63675A9899}"/>
              </a:ext>
            </a:extLst>
          </p:cNvPr>
          <p:cNvSpPr txBox="1"/>
          <p:nvPr/>
        </p:nvSpPr>
        <p:spPr>
          <a:xfrm>
            <a:off x="11605210" y="7428493"/>
            <a:ext cx="2212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Last Update: 11/20/2020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" charset="0"/>
            <a:ea typeface="Proxima Nova" charset="0"/>
            <a:cs typeface="Proxima Nova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694D9451C9940A29FDB757AD6AF6C" ma:contentTypeVersion="11" ma:contentTypeDescription="Create a new document." ma:contentTypeScope="" ma:versionID="37fbef60069cbfa860a602b602df4fbf">
  <xsd:schema xmlns:xsd="http://www.w3.org/2001/XMLSchema" xmlns:xs="http://www.w3.org/2001/XMLSchema" xmlns:p="http://schemas.microsoft.com/office/2006/metadata/properties" xmlns:ns3="0e5710f4-5a42-446f-9ff1-989021a8e02e" xmlns:ns4="d5707d9d-9238-4293-bf50-d3b43b5a0af2" targetNamespace="http://schemas.microsoft.com/office/2006/metadata/properties" ma:root="true" ma:fieldsID="3bab007bf453486fe3dfa8874922bbe5" ns3:_="" ns4:_="">
    <xsd:import namespace="0e5710f4-5a42-446f-9ff1-989021a8e02e"/>
    <xsd:import namespace="d5707d9d-9238-4293-bf50-d3b43b5a0a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710f4-5a42-446f-9ff1-989021a8e0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07d9d-9238-4293-bf50-d3b43b5a0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F16A2E-0AF9-4513-9ABC-43A7C4B92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710f4-5a42-446f-9ff1-989021a8e02e"/>
    <ds:schemaRef ds:uri="d5707d9d-9238-4293-bf50-d3b43b5a0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3A160C-F922-458B-92D6-03CA7CCCE113}">
  <ds:schemaRefs>
    <ds:schemaRef ds:uri="http://schemas.microsoft.com/office/2006/documentManagement/types"/>
    <ds:schemaRef ds:uri="http://schemas.microsoft.com/office/infopath/2007/PartnerControls"/>
    <ds:schemaRef ds:uri="0e5710f4-5a42-446f-9ff1-989021a8e02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5707d9d-9238-4293-bf50-d3b43b5a0af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555CBD-6A29-4C8C-A689-31ACBED793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</TotalTime>
  <Words>346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Proxima Nova</vt:lpstr>
      <vt:lpstr>Vitesse Light</vt:lpstr>
      <vt:lpstr>Office Theme</vt:lpstr>
      <vt:lpstr>Viewing Billing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Fritz,Megan</cp:lastModifiedBy>
  <cp:revision>192</cp:revision>
  <dcterms:created xsi:type="dcterms:W3CDTF">2015-06-30T23:05:53Z</dcterms:created>
  <dcterms:modified xsi:type="dcterms:W3CDTF">2020-11-23T15:39:53Z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0x010100176694D9451C9940A29FDB757AD6AF6C</vt:lpwstr>
  </property>
</Properties>
</file>